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2" r:id="rId1"/>
  </p:sldMasterIdLst>
  <p:notesMasterIdLst>
    <p:notesMasterId r:id="rId54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9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2" r:id="rId34"/>
    <p:sldId id="293" r:id="rId35"/>
    <p:sldId id="294" r:id="rId36"/>
    <p:sldId id="295" r:id="rId37"/>
    <p:sldId id="296" r:id="rId38"/>
    <p:sldId id="297" r:id="rId39"/>
    <p:sldId id="302" r:id="rId40"/>
    <p:sldId id="303" r:id="rId41"/>
    <p:sldId id="304" r:id="rId42"/>
    <p:sldId id="305" r:id="rId43"/>
    <p:sldId id="306" r:id="rId44"/>
    <p:sldId id="298" r:id="rId45"/>
    <p:sldId id="299" r:id="rId46"/>
    <p:sldId id="300" r:id="rId47"/>
    <p:sldId id="301" r:id="rId48"/>
    <p:sldId id="313" r:id="rId49"/>
    <p:sldId id="309" r:id="rId50"/>
    <p:sldId id="312" r:id="rId51"/>
    <p:sldId id="311" r:id="rId52"/>
    <p:sldId id="310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3"/>
    <p:restoredTop sz="94650"/>
  </p:normalViewPr>
  <p:slideViewPr>
    <p:cSldViewPr snapToGrid="0" snapToObjects="1">
      <p:cViewPr>
        <p:scale>
          <a:sx n="100" d="100"/>
          <a:sy n="100" d="100"/>
        </p:scale>
        <p:origin x="-186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1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7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582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782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544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6600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875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0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6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6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7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8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5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0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89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285" y="170121"/>
            <a:ext cx="8837888" cy="6100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ru-RU" sz="3600" b="1" dirty="0" smtClean="0">
                <a:cs typeface="Times New Roman" pitchFamily="18" charset="0"/>
              </a:rPr>
              <a:t>Ст.</a:t>
            </a:r>
            <a:r>
              <a:rPr kumimoji="1" lang="en-US" sz="3600" b="1" dirty="0" smtClean="0">
                <a:cs typeface="Times New Roman" pitchFamily="18" charset="0"/>
              </a:rPr>
              <a:t> 213</a:t>
            </a:r>
            <a:r>
              <a:rPr kumimoji="1" lang="ru-RU" sz="3600" b="1" dirty="0" smtClean="0">
                <a:cs typeface="Times New Roman" pitchFamily="18" charset="0"/>
              </a:rPr>
              <a:t> ТК РФ.</a:t>
            </a:r>
          </a:p>
          <a:p>
            <a:pPr algn="ctr"/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FF00"/>
                </a:solidFill>
                <a:cs typeface="Times New Roman" pitchFamily="18" charset="0"/>
              </a:rPr>
              <a:t>Медицинские</a:t>
            </a:r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FF00"/>
                </a:solidFill>
                <a:cs typeface="Times New Roman" pitchFamily="18" charset="0"/>
              </a:rPr>
              <a:t>осмотры</a:t>
            </a:r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FF00"/>
                </a:solidFill>
                <a:cs typeface="Times New Roman" pitchFamily="18" charset="0"/>
              </a:rPr>
              <a:t>некоторых</a:t>
            </a:r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FF00"/>
                </a:solidFill>
                <a:cs typeface="Times New Roman" pitchFamily="18" charset="0"/>
              </a:rPr>
              <a:t>категорий</a:t>
            </a:r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FF00"/>
                </a:solidFill>
                <a:cs typeface="Times New Roman" pitchFamily="18" charset="0"/>
              </a:rPr>
              <a:t>работников</a:t>
            </a:r>
            <a:endParaRPr kumimoji="1" lang="en-US" sz="36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lnSpc>
                <a:spcPct val="85000"/>
              </a:lnSpc>
            </a:pPr>
            <a:r>
              <a:rPr lang="ru-RU" sz="3200" dirty="0" smtClean="0">
                <a:cs typeface="Times New Roman" pitchFamily="18" charset="0"/>
              </a:rPr>
              <a:t> …</a:t>
            </a:r>
            <a:r>
              <a:rPr lang="ru-RU" sz="3200" b="1" dirty="0" smtClean="0">
                <a:cs typeface="Times New Roman" pitchFamily="18" charset="0"/>
              </a:rPr>
              <a:t>Настоящим Кодексом, другими </a:t>
            </a:r>
          </a:p>
          <a:p>
            <a:pPr>
              <a:lnSpc>
                <a:spcPct val="85000"/>
              </a:lnSpc>
            </a:pPr>
            <a:r>
              <a:rPr lang="ru-RU" sz="3200" b="1" dirty="0" smtClean="0">
                <a:cs typeface="Times New Roman" pitchFamily="18" charset="0"/>
              </a:rPr>
              <a:t>ФЗ и иными нормативными </a:t>
            </a:r>
          </a:p>
          <a:p>
            <a:pPr>
              <a:lnSpc>
                <a:spcPct val="85000"/>
              </a:lnSpc>
            </a:pPr>
            <a:r>
              <a:rPr lang="ru-RU" sz="3200" b="1" dirty="0" smtClean="0">
                <a:cs typeface="Times New Roman" pitchFamily="18" charset="0"/>
              </a:rPr>
              <a:t>правовыми актами РФ для отдельных категорий работников могут устанавливаться обязательные медицинские осмотры (обследования)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начале рабочего дня </a:t>
            </a:r>
            <a:r>
              <a:rPr lang="ru-RU" sz="3200" b="1" dirty="0" smtClean="0">
                <a:cs typeface="Times New Roman" pitchFamily="18" charset="0"/>
              </a:rPr>
              <a:t>(смены), а также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течение и (или) в конце рабочего дня </a:t>
            </a:r>
            <a:r>
              <a:rPr lang="ru-RU" sz="3200" b="1" dirty="0" smtClean="0">
                <a:cs typeface="Times New Roman" pitchFamily="18" charset="0"/>
              </a:rPr>
              <a:t>(смены). Время прохождения указанных медицинских осмотров включается в рабочее время…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995" y="871871"/>
            <a:ext cx="810201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 15.12.2014  N 835н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"Об утверждении Порядка проведения предсменных, предрейсовых и послесменных, послерейсовых медицинских осмотров"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Зарегистрирован в Минюсте России 16.04.2015 N 36866.</a:t>
            </a:r>
          </a:p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Начало действия документа 01.05.2015.</a:t>
            </a:r>
          </a:p>
        </p:txBody>
      </p:sp>
      <p:pic>
        <p:nvPicPr>
          <p:cNvPr id="3" name="Picture 7" descr="i?id=ea9e67e8867473c367c8d7585b745b88-70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14313"/>
            <a:ext cx="1766334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953" y="606056"/>
            <a:ext cx="80275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 19 июня 2012 г. N 608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«Положения о Министерстве здравоохранения Российской Федерации»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0484" y="499730"/>
            <a:ext cx="812327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Российской Федерации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28 декабря 2013 г. N 437-ФЗ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Федеральный закон "О безопасности дорожного движения" и Кодекс Российской Федерации об административных правонарушениях по вопросам медицинского обеспечения безопасности дорожного движения«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Вступил в силу 31.03.2014 г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91" y="563526"/>
            <a:ext cx="80169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Министерства транспорта Российской Федерации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28 ноября 2012 г. N 416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Порядок проведения обязательных предрейсовых или предсменных медицинских осмотров на железнодорожном транспорте общего пользования, утвержденный приказом Министерства транспорта Российской Федерации от 16 июля 2010 г. N 154.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323" y="544920"/>
            <a:ext cx="83890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Предсменные, предрейсовые </a:t>
            </a:r>
            <a:r>
              <a:rPr lang="ru-RU" sz="3200" b="1" dirty="0" smtClean="0">
                <a:cs typeface="Times New Roman" pitchFamily="18" charset="0"/>
              </a:rPr>
              <a:t>медицинские осмотры проводятся перед началом рабочего дня  (смены, рейса) с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целью: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выявления признаков воздействия вредных и (или) опасных производственных факторов,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состояний и заболеваний, препятствующих выполнению трудовых обязанностей, в том числе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алкогольного, наркотического или иного токсического опьянения и остаточных явлений такого опьянения.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713" y="610899"/>
            <a:ext cx="846351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66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Послесменные, послерейсовые </a:t>
            </a:r>
            <a:r>
              <a:rPr lang="ru-RU" sz="3200" b="1" dirty="0" smtClean="0">
                <a:cs typeface="Times New Roman" pitchFamily="18" charset="0"/>
              </a:rPr>
              <a:t>медицинские осмотры проводятся по окончании рабочего дня (смены, рейса) </a:t>
            </a:r>
          </a:p>
          <a:p>
            <a:pPr>
              <a:buClr>
                <a:srgbClr val="FF0066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целях: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 выявления признаков воздействия вредных и (или) опасных производственных факторов рабочей среды и трудового процесса на состояние здоровья работников,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острого профессионального заболевания или отравления,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признаков алкогольного, наркотического или иного токсического опьянения.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681" y="520995"/>
            <a:ext cx="810200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Обязательные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предрейсовые</a:t>
            </a:r>
            <a:r>
              <a:rPr lang="ru-RU" sz="3200" b="1" dirty="0" smtClean="0">
                <a:cs typeface="Times New Roman" pitchFamily="18" charset="0"/>
              </a:rPr>
              <a:t> медицинские осмотры проводятся в течение всего времени работы лица в качестве водителя транспортного средства,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 исключением </a:t>
            </a:r>
            <a:r>
              <a:rPr lang="ru-RU" sz="3200" b="1" dirty="0" smtClean="0">
                <a:cs typeface="Times New Roman" pitchFamily="18" charset="0"/>
              </a:rPr>
              <a:t>водителей, управляющих транспортными средствами,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выезжающими по вызову экстренных оперативных служб.</a:t>
            </a:r>
            <a:r>
              <a:rPr lang="ru-RU" sz="36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19" y="556215"/>
            <a:ext cx="81658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Обязательные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послерейсовые</a:t>
            </a:r>
            <a:r>
              <a:rPr lang="ru-RU" sz="3200" b="1" dirty="0" smtClean="0">
                <a:cs typeface="Times New Roman" pitchFamily="18" charset="0"/>
              </a:rPr>
              <a:t> медицинские осмотры проводятся в течение всего времени работы лица в качестве водителя транспортного средства, если такая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работа связана с перевозками пассажиров или опасных грузов.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239" y="541596"/>
            <a:ext cx="78149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Требование о прохождении предрейсовых (предсменных) и (или) послерейсовых (послесменных) медицинских осмотров распространяется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индивидуальных предпринимателей </a:t>
            </a:r>
            <a:r>
              <a:rPr lang="ru-RU" sz="3200" b="1" dirty="0" smtClean="0">
                <a:cs typeface="Times New Roman" pitchFamily="18" charset="0"/>
              </a:rPr>
              <a:t>в случае самостоятельного управления ими транспортными средствами, осуществляющими перевозки.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309" y="5050235"/>
            <a:ext cx="79340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Доцент, канд. мед. наук</a:t>
            </a:r>
          </a:p>
          <a:p>
            <a:pPr algn="ctr"/>
            <a:r>
              <a:rPr lang="ru-RU" sz="4000" b="1" dirty="0" smtClean="0">
                <a:cs typeface="Times New Roman" pitchFamily="18" charset="0"/>
              </a:rPr>
              <a:t>Петрук Юлия Александровна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37309" y="1108313"/>
            <a:ext cx="80707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cs typeface="Times New Roman" pitchFamily="18" charset="0"/>
              </a:rPr>
              <a:t> Порядок проведения предсменных, предрейсовых и послесменных, послерейсовых медицинских осмотров</a:t>
            </a:r>
            <a:endParaRPr lang="ru-RU" sz="4000" dirty="0">
              <a:cs typeface="Times New Roman" pitchFamily="18" charset="0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740" y="5978902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70" y="530963"/>
            <a:ext cx="80807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Проведение предсменных, предрейсовых, послесменных, послерейсовых медицинских осмотров, осуществляется за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счет средств работодателя</a:t>
            </a:r>
            <a:r>
              <a:rPr lang="ru-RU" sz="3200" b="1" dirty="0" smtClean="0">
                <a:cs typeface="Times New Roman" pitchFamily="18" charset="0"/>
              </a:rPr>
              <a:t>. 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935" y="534286"/>
            <a:ext cx="805947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Предсменные, предрейсовые и послесменные, послерейсовые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медицинские осмотры проводятся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работниками, имеющими высшее и (или) среднее профессиональное образование,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организацией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иной организацией, осуществляющей медицинскую деятельность (в том числе медицинским работником, состоящим в штате работодателя).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33" y="574823"/>
            <a:ext cx="802758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при наличии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лицензии</a:t>
            </a:r>
            <a:r>
              <a:rPr lang="ru-RU" sz="3200" b="1" dirty="0" smtClean="0">
                <a:cs typeface="Times New Roman" pitchFamily="18" charset="0"/>
              </a:rPr>
              <a:t> на осуществление медицинской деятельности, предусматривающей выполнение работ (услуг) по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медицинским осмотрам </a:t>
            </a:r>
          </a:p>
          <a:p>
            <a:pPr>
              <a:buClr>
                <a:schemeClr val="tx1"/>
              </a:buClr>
            </a:pPr>
            <a:r>
              <a:rPr lang="ru-RU" sz="3200" b="1" dirty="0" smtClean="0">
                <a:cs typeface="Times New Roman" pitchFamily="18" charset="0"/>
              </a:rPr>
              <a:t>(предрейсовым, послерейсовым),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медицинским осмотрам </a:t>
            </a:r>
          </a:p>
          <a:p>
            <a:r>
              <a:rPr lang="ru-RU" sz="3200" b="1" dirty="0" smtClean="0">
                <a:cs typeface="Times New Roman" pitchFamily="18" charset="0"/>
              </a:rPr>
              <a:t>(предсменным, послесменным).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106" y="558652"/>
            <a:ext cx="815517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Предрейсовые (предсменные) и (или) послерейсовые (послесменные)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медицинские осмотры проводятся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медицинским работником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 любой формы собственности на основании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договора</a:t>
            </a:r>
            <a:r>
              <a:rPr lang="ru-RU" sz="3200" b="1" dirty="0" smtClean="0">
                <a:cs typeface="Times New Roman" pitchFamily="18" charset="0"/>
              </a:rPr>
              <a:t> между данной медицинской организацией и работодателем.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536" y="511471"/>
            <a:ext cx="7931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а также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медицинским работником здравпункта работодателя</a:t>
            </a:r>
            <a:r>
              <a:rPr lang="ru-RU" sz="3200" b="1" dirty="0" smtClean="0">
                <a:cs typeface="Times New Roman" pitchFamily="18" charset="0"/>
              </a:rPr>
              <a:t>, имеющим лицензию на осуществление медицинской деятельности, предусматривающую выполнение работ (услуг) по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"медицинским осмотрам (предрейсовым, послерейсовым)";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151" y="525426"/>
            <a:ext cx="80063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"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медицинским осмотрам (предсменным, послесменным)" </a:t>
            </a:r>
            <a:r>
              <a:rPr lang="ru-RU" sz="3200" b="1" dirty="0" smtClean="0">
                <a:cs typeface="Times New Roman" pitchFamily="18" charset="0"/>
              </a:rPr>
              <a:t>или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штатным медицинским работником работодателя, </a:t>
            </a:r>
            <a:r>
              <a:rPr lang="ru-RU" sz="3200" b="1" dirty="0" smtClean="0">
                <a:cs typeface="Times New Roman" pitchFamily="18" charset="0"/>
              </a:rPr>
              <a:t>имеющим документ о профессиональной подготовке, дающий право осуществлять деятельность по проведению предрейсовых и послерейсовых, предсменных и послесменных медицинских осмотров.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891" y="548020"/>
            <a:ext cx="82508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Организация проведения </a:t>
            </a:r>
            <a:r>
              <a:rPr lang="ru-RU" sz="3200" b="1" dirty="0" smtClean="0">
                <a:cs typeface="Times New Roman" pitchFamily="18" charset="0"/>
              </a:rPr>
              <a:t>обязательных предсменных, предрейсовых и послесменных, послерейсовых медицинских осмотров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возлагается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работодателя.</a:t>
            </a:r>
          </a:p>
          <a:p>
            <a:r>
              <a:rPr lang="ru-RU" sz="3200" b="1" dirty="0" smtClean="0">
                <a:cs typeface="Times New Roman" pitchFamily="18" charset="0"/>
              </a:rPr>
              <a:t>     Работник, не прошедший предрейсовый (предсменный) медицинский осмотр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допускается к исполнению трудовых обязанностей.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67" y="531628"/>
            <a:ext cx="8048847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Предсменные, предрейсовые и послесменные, послерейсовые медицинские осмотры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проводятся в следующем объеме:</a:t>
            </a:r>
          </a:p>
          <a:p>
            <a:r>
              <a:rPr lang="ru-RU" sz="3600" b="1" dirty="0" smtClean="0">
                <a:cs typeface="Times New Roman" pitchFamily="18" charset="0"/>
              </a:rPr>
              <a:t>1) </a:t>
            </a:r>
            <a:r>
              <a:rPr lang="ru-RU" sz="3200" b="1" dirty="0" smtClean="0">
                <a:cs typeface="Times New Roman" pitchFamily="18" charset="0"/>
              </a:rPr>
              <a:t>сбор жалоб, визуальный осмотр, осмотр видимых слизистых и кожных покровов, общая термометрия, измерение артериального давления на периферических артериях, исследование пульса;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644" y="529856"/>
            <a:ext cx="79850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2)  </a:t>
            </a:r>
            <a:r>
              <a:rPr lang="ru-RU" sz="3200" b="1" dirty="0" smtClean="0">
                <a:cs typeface="Times New Roman" pitchFamily="18" charset="0"/>
              </a:rPr>
              <a:t>выявление признаков опьянения (алкогольного, наркотического или иного токсического),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остаточных явлений опьянений, включая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проведение лабораторных и инструментальных исследований: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384" y="584791"/>
            <a:ext cx="78999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количественного определения алкоголя в выдыхаемом воздухе;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определения наличия психоактивных веществ в моче при наличии признаков опьянения и отрицательных результатах исследования выдыхаемого воздуха на алкоголь.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712" y="595423"/>
            <a:ext cx="836782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Разработка нормативного правового акта </a:t>
            </a:r>
          </a:p>
          <a:p>
            <a:r>
              <a:rPr lang="ru-RU" sz="3200" b="1" dirty="0" smtClean="0">
                <a:cs typeface="Times New Roman" pitchFamily="18" charset="0"/>
              </a:rPr>
              <a:t>МЗ РФ «Об утверждении порядка проведения предсменных, предрейсовых, послесменных послерейсовых медицинских осмотров» обусловлена требованиями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статьи 46 ФЗ от 21.11.2011 г. N 323-ФЗ </a:t>
            </a:r>
          </a:p>
          <a:p>
            <a:r>
              <a:rPr lang="ru-RU" sz="3200" b="1" dirty="0" smtClean="0">
                <a:cs typeface="Times New Roman" pitchFamily="18" charset="0"/>
              </a:rPr>
              <a:t>"Об основах охраны здоровья граждан в Российской Федерации".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155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833" y="584348"/>
            <a:ext cx="80275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При наличии признаков опьянения и отрицательных результатах исследования выдыхаемого воздуха на алкоголь проводится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отбор мочи </a:t>
            </a:r>
            <a:r>
              <a:rPr lang="ru-RU" sz="3200" b="1" dirty="0" smtClean="0">
                <a:cs typeface="Times New Roman" pitchFamily="18" charset="0"/>
              </a:rPr>
              <a:t>в соответствии с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940" y="549127"/>
            <a:ext cx="852110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приказом  МЗ и СР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27 января 2006 г. N 40 </a:t>
            </a:r>
            <a:r>
              <a:rPr lang="ru-RU" sz="3200" b="1" dirty="0" smtClean="0">
                <a:cs typeface="Times New Roman" pitchFamily="18" charset="0"/>
              </a:rPr>
              <a:t>"Об организации проведения химико-токсикологических исследований при аналитической диагностике наличия в организме человека алкоголя, наркотических средств, психотропных и других токсических веществ" 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для определения в моче наличия психоактивных веществ.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909" y="531628"/>
            <a:ext cx="810200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регистрации у работника отклонения величины артериального давления или частоты пульса проводится повторное исследование (не более двух раз с интервалом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не менее 20 минут</a:t>
            </a:r>
            <a:r>
              <a:rPr lang="ru-RU" sz="3200" b="1" dirty="0" smtClean="0">
                <a:cs typeface="Times New Roman" pitchFamily="18" charset="0"/>
              </a:rPr>
              <a:t>).</a:t>
            </a:r>
          </a:p>
          <a:p>
            <a:r>
              <a:rPr lang="ru-RU" sz="3200" b="1" dirty="0" smtClean="0">
                <a:cs typeface="Times New Roman" pitchFamily="18" charset="0"/>
              </a:rPr>
              <a:t> По результатам прохождения предсменного, предрейсового и послесменного, послерейсового медицинского осмотра медицинским работником выносится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заключение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073" y="507041"/>
            <a:ext cx="862676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  <a:defRPr/>
            </a:pPr>
            <a:r>
              <a:rPr lang="ru-RU" sz="3600" b="1" dirty="0">
                <a:solidFill>
                  <a:srgbClr val="FFFF00"/>
                </a:solidFill>
                <a:cs typeface="Times New Roman" pitchFamily="18" charset="0"/>
              </a:rPr>
              <a:t>Н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аличии 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buFont typeface="Wingdings" pitchFamily="2" charset="2"/>
              <a:buChar char="§"/>
              <a:defRPr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признаков воздействия вредных и (или)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defRPr/>
            </a:pPr>
            <a:r>
              <a:rPr lang="ru-RU" sz="3200" b="1" dirty="0" smtClean="0">
                <a:cs typeface="Times New Roman" pitchFamily="18" charset="0"/>
              </a:rPr>
              <a:t>опасных производственных факторов,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defRPr/>
            </a:pPr>
            <a:r>
              <a:rPr lang="ru-RU" sz="3200" b="1" dirty="0" smtClean="0">
                <a:cs typeface="Times New Roman" pitchFamily="18" charset="0"/>
              </a:rPr>
              <a:t>состояний и заболеваний, препятствующих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defRPr/>
            </a:pPr>
            <a:r>
              <a:rPr lang="ru-RU" sz="3200" b="1" dirty="0" smtClean="0">
                <a:cs typeface="Times New Roman" pitchFamily="18" charset="0"/>
              </a:rPr>
              <a:t>выполнению трудовых обязанностей, 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buFont typeface="Wingdings" pitchFamily="2" charset="2"/>
              <a:buChar char="§"/>
              <a:defRPr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 том числе алкогольного,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defRPr/>
            </a:pPr>
            <a:r>
              <a:rPr lang="ru-RU" sz="3200" b="1" dirty="0" smtClean="0">
                <a:cs typeface="Times New Roman" pitchFamily="18" charset="0"/>
              </a:rPr>
              <a:t>наркотического или иного токсического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defRPr/>
            </a:pPr>
            <a:r>
              <a:rPr lang="ru-RU" sz="3200" b="1" dirty="0" smtClean="0">
                <a:cs typeface="Times New Roman" pitchFamily="18" charset="0"/>
              </a:rPr>
              <a:t>опьянения и </a:t>
            </a:r>
          </a:p>
          <a:p>
            <a:pPr marL="514350" indent="-514350">
              <a:buClr>
                <a:schemeClr val="tx1">
                  <a:lumMod val="95000"/>
                </a:schemeClr>
              </a:buClr>
              <a:buFont typeface="Wingdings" pitchFamily="2" charset="2"/>
              <a:buChar char="§"/>
              <a:defRPr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остаточных явлений такого опьянения </a:t>
            </a:r>
          </a:p>
          <a:p>
            <a:pPr marL="514350" indent="-514350">
              <a:defRPr/>
            </a:pPr>
            <a:r>
              <a:rPr lang="ru-RU" sz="3200" b="1" dirty="0" smtClean="0">
                <a:cs typeface="Times New Roman" pitchFamily="18" charset="0"/>
              </a:rPr>
              <a:t>(с указанием этих признаков);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815" y="531628"/>
            <a:ext cx="816580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2. отсутствии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признаков воздействия вредных и (или) опасных производственных факторов, состояний и заболеваний, препятствующих выполнению трудовых обязанностей,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 том числе алкогольного, наркотического или иного токсического опьянения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остаточных явлений такого опьянения.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676" y="577038"/>
            <a:ext cx="817643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проведения предсменных, предрейсовых и послесменных, послерейсовых медицинских осмотров медицинским работником, имеющим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среднее профессиональное образование</a:t>
            </a:r>
            <a:r>
              <a:rPr lang="ru-RU" sz="3200" b="1" dirty="0" smtClean="0">
                <a:cs typeface="Times New Roman" pitchFamily="18" charset="0"/>
              </a:rPr>
              <a:t>, при выявлении по результатам исследований, нарушений в состоянии здоровья работника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909" y="240145"/>
            <a:ext cx="870065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для вынесения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заключений</a:t>
            </a:r>
            <a:r>
              <a:rPr lang="ru-RU" sz="3200" b="1" dirty="0" smtClean="0">
                <a:cs typeface="Times New Roman" pitchFamily="18" charset="0"/>
              </a:rPr>
              <a:t>,  а также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решения вопроса о наличии у работника признаков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временной нетрудоспособности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нуждаемости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в оказании медицинской помощи</a:t>
            </a:r>
            <a:r>
              <a:rPr lang="ru-RU" sz="3200" b="1" dirty="0" smtClean="0"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работник направляется </a:t>
            </a:r>
            <a:r>
              <a:rPr lang="ru-RU" sz="3200" b="1" dirty="0" smtClean="0">
                <a:cs typeface="Times New Roman" pitchFamily="18" charset="0"/>
              </a:rPr>
              <a:t>в медицинскую организацию или иную организацию, осуществляющую медицинскую деятельность, в которой работнику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оказывается первичная медико-санитарная помощь.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088" y="574157"/>
            <a:ext cx="828276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Результаты проведенных предсменных, предрейсовых и послесменных, послерейсовых медицинских осмотров вносятся в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Журнал регистрации </a:t>
            </a:r>
            <a:r>
              <a:rPr lang="ru-RU" sz="3200" b="1" dirty="0" smtClean="0">
                <a:cs typeface="Times New Roman" pitchFamily="18" charset="0"/>
              </a:rPr>
              <a:t>предрейсовых, предсменных медицинских осмотров 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Журнал регистрации </a:t>
            </a:r>
            <a:r>
              <a:rPr lang="ru-RU" sz="3200" b="1" dirty="0" smtClean="0">
                <a:cs typeface="Times New Roman" pitchFamily="18" charset="0"/>
              </a:rPr>
              <a:t>послерейсовых, послесменных медицинских осмотров соответственно (далее - Журналы), в которых указывается следующая информация о работнике: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764" y="532071"/>
            <a:ext cx="789999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1) </a:t>
            </a:r>
            <a:r>
              <a:rPr lang="ru-RU" sz="3200" b="1" dirty="0" smtClean="0">
                <a:cs typeface="Times New Roman" pitchFamily="18" charset="0"/>
              </a:rPr>
              <a:t>дата и время проведения медицинского осмотра;</a:t>
            </a:r>
          </a:p>
          <a:p>
            <a:r>
              <a:rPr lang="ru-RU" sz="3600" b="1" dirty="0" smtClean="0">
                <a:cs typeface="Times New Roman" pitchFamily="18" charset="0"/>
              </a:rPr>
              <a:t>2) </a:t>
            </a:r>
            <a:r>
              <a:rPr lang="ru-RU" sz="3200" b="1" dirty="0" smtClean="0">
                <a:cs typeface="Times New Roman" pitchFamily="18" charset="0"/>
              </a:rPr>
              <a:t>фамилия, имя, отчество работника;</a:t>
            </a:r>
          </a:p>
          <a:p>
            <a:r>
              <a:rPr lang="ru-RU" sz="3600" b="1" dirty="0" smtClean="0">
                <a:cs typeface="Times New Roman" pitchFamily="18" charset="0"/>
              </a:rPr>
              <a:t>3) </a:t>
            </a:r>
            <a:r>
              <a:rPr lang="ru-RU" sz="3200" b="1" dirty="0" smtClean="0">
                <a:cs typeface="Times New Roman" pitchFamily="18" charset="0"/>
              </a:rPr>
              <a:t>пол работника;</a:t>
            </a:r>
          </a:p>
          <a:p>
            <a:r>
              <a:rPr lang="ru-RU" sz="3600" b="1" dirty="0" smtClean="0">
                <a:cs typeface="Times New Roman" pitchFamily="18" charset="0"/>
              </a:rPr>
              <a:t>4) </a:t>
            </a:r>
            <a:r>
              <a:rPr lang="ru-RU" sz="3200" b="1" dirty="0" smtClean="0">
                <a:cs typeface="Times New Roman" pitchFamily="18" charset="0"/>
              </a:rPr>
              <a:t>дата рождения работника;</a:t>
            </a:r>
          </a:p>
          <a:p>
            <a:r>
              <a:rPr lang="ru-RU" sz="3600" b="1" dirty="0" smtClean="0">
                <a:cs typeface="Times New Roman" pitchFamily="18" charset="0"/>
              </a:rPr>
              <a:t>5) </a:t>
            </a:r>
            <a:r>
              <a:rPr lang="ru-RU" sz="3200" b="1" dirty="0" smtClean="0">
                <a:cs typeface="Times New Roman" pitchFamily="18" charset="0"/>
              </a:rPr>
              <a:t>результаты исследований, указанных в пункте 10 настоящего Порядка;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670" y="540488"/>
            <a:ext cx="819770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6) </a:t>
            </a:r>
            <a:r>
              <a:rPr lang="ru-RU" sz="3200" b="1" dirty="0" smtClean="0">
                <a:cs typeface="Times New Roman" pitchFamily="18" charset="0"/>
              </a:rPr>
              <a:t>заключение о результатах медицинских осмотров в соответствии с пунктами 12 настоящего Порядка;</a:t>
            </a:r>
          </a:p>
          <a:p>
            <a:r>
              <a:rPr lang="ru-RU" sz="3600" b="1" dirty="0" smtClean="0">
                <a:cs typeface="Times New Roman" pitchFamily="18" charset="0"/>
              </a:rPr>
              <a:t>7) </a:t>
            </a:r>
            <a:r>
              <a:rPr lang="ru-RU" sz="3200" b="1" dirty="0" smtClean="0">
                <a:cs typeface="Times New Roman" pitchFamily="18" charset="0"/>
              </a:rPr>
              <a:t>подпись медицинского работника с расшифровкой подписи;</a:t>
            </a:r>
          </a:p>
          <a:p>
            <a:r>
              <a:rPr lang="ru-RU" sz="3600" b="1" dirty="0" smtClean="0">
                <a:cs typeface="Times New Roman" pitchFamily="18" charset="0"/>
              </a:rPr>
              <a:t>8) </a:t>
            </a:r>
            <a:r>
              <a:rPr lang="ru-RU" sz="3200" b="1" dirty="0" smtClean="0">
                <a:cs typeface="Times New Roman" pitchFamily="18" charset="0"/>
              </a:rPr>
              <a:t>подпись работника.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284" y="519666"/>
            <a:ext cx="892071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46 ФЗ № 323-ФЗ.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Медицинские осмотры, диспансеризация</a:t>
            </a:r>
            <a:r>
              <a:rPr lang="ru-RU" sz="3600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cs typeface="Times New Roman" pitchFamily="18" charset="0"/>
              </a:rPr>
              <a:t>4.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предсменные, предрейсовые </a:t>
            </a:r>
            <a:r>
              <a:rPr lang="ru-RU" sz="3200" b="1" dirty="0" smtClean="0">
                <a:cs typeface="Times New Roman" pitchFamily="18" charset="0"/>
              </a:rPr>
              <a:t>медицинские осмотры, проводимые перед началом рабочего дня (смены, рейса)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целях: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выявления признаков воздействия вредных и (или) опасных производственных факторов,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состояний и заболеваний, препятствующих выполнению трудовых обязанностей, 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473" y="543590"/>
            <a:ext cx="819770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Журналы </a:t>
            </a:r>
            <a:r>
              <a:rPr lang="ru-RU" sz="3200" b="1" dirty="0" smtClean="0">
                <a:cs typeface="Times New Roman" pitchFamily="18" charset="0"/>
              </a:rPr>
              <a:t>ведутся на бумажном носителе, страницы которого должны быть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прошнурованы,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пронумерованы,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скреплены печатью организации, и (или)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на электронном носителе с учетом требований законодательства о персональных данных и обязательной возможностью распечатки страницы. 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448" y="542260"/>
            <a:ext cx="81445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ведения Журналов в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электронном виде </a:t>
            </a:r>
            <a:r>
              <a:rPr lang="ru-RU" sz="3200" b="1" dirty="0" smtClean="0">
                <a:cs typeface="Times New Roman" pitchFamily="18" charset="0"/>
              </a:rPr>
              <a:t>внесенные в них сведения заверяются усиленной квалифицированной электронной подписью.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448" y="504160"/>
            <a:ext cx="831466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По результатам прохождения предрейсового медицинского осмотра при вынесении заключения, на путевых листах ставится штамп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"прошел предрейсовый медицинский осмотр, к исполнению трудовых обязанностей допущен</a:t>
            </a:r>
            <a:r>
              <a:rPr lang="ru-RU" sz="3200" b="1" dirty="0" smtClean="0">
                <a:cs typeface="Times New Roman" pitchFamily="18" charset="0"/>
              </a:rPr>
              <a:t>" и </a:t>
            </a:r>
          </a:p>
          <a:p>
            <a:r>
              <a:rPr lang="ru-RU" sz="3200" b="1" dirty="0" smtClean="0">
                <a:cs typeface="Times New Roman" pitchFamily="18" charset="0"/>
              </a:rPr>
              <a:t>подпись медицинского работника, проводившего медицинский осмотр.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1" y="542260"/>
            <a:ext cx="860055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По результатам прохождения послерейсового медицинского осмотра при вынесении заключения, на путевых листах ставится штамп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"прошел послерейсовый медицинский осмотр" </a:t>
            </a:r>
            <a:r>
              <a:rPr lang="ru-RU" sz="3200" b="1" dirty="0" smtClean="0">
                <a:cs typeface="Times New Roman" pitchFamily="18" charset="0"/>
              </a:rPr>
              <a:t>и </a:t>
            </a:r>
          </a:p>
          <a:p>
            <a:r>
              <a:rPr lang="ru-RU" sz="3200" b="1" dirty="0" smtClean="0">
                <a:cs typeface="Times New Roman" pitchFamily="18" charset="0"/>
              </a:rPr>
              <a:t>подпись медицинского работника, проводившего медицинский осмотр.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755" y="531628"/>
            <a:ext cx="841203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 результатах </a:t>
            </a:r>
            <a:r>
              <a:rPr lang="ru-RU" sz="3200" b="1" dirty="0" smtClean="0">
                <a:cs typeface="Times New Roman" pitchFamily="18" charset="0"/>
              </a:rPr>
              <a:t>проведенных предсменных, предрейсовых и послесменных, послерейсовых медицинских осмотров медицинский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работник сообщает работодателю </a:t>
            </a:r>
            <a:r>
              <a:rPr lang="ru-RU" sz="3200" b="1" dirty="0" smtClean="0">
                <a:cs typeface="Times New Roman" pitchFamily="18" charset="0"/>
              </a:rPr>
              <a:t>(уполномоченному представителю работодателя).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935" y="510363"/>
            <a:ext cx="818707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случае выявления </a:t>
            </a:r>
            <a:r>
              <a:rPr lang="ru-RU" sz="3200" b="1" dirty="0" smtClean="0">
                <a:cs typeface="Times New Roman" pitchFamily="18" charset="0"/>
              </a:rPr>
              <a:t>медицинским работником по результатам прохождения предрейсового, предсменного и послерейсового, послесменного медицинского осмотра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признаков, состояний и заболеваний</a:t>
            </a:r>
            <a:r>
              <a:rPr lang="ru-RU" sz="3200" b="1" dirty="0" smtClean="0">
                <a:cs typeface="Times New Roman" pitchFamily="18" charset="0"/>
              </a:rPr>
              <a:t>, работнику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выдается справка </a:t>
            </a:r>
            <a:r>
              <a:rPr lang="ru-RU" sz="3200" b="1" dirty="0" smtClean="0">
                <a:cs typeface="Times New Roman" pitchFamily="18" charset="0"/>
              </a:rPr>
              <a:t>для предъявления в соответствующую медицинскую организацию.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035" y="531628"/>
            <a:ext cx="811264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справке указывается: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порядковый номер,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дата (число, месяц, год)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время (часы, минуты) проведения предрейсового, предсменного или послерейсового, послесменного медицинского осмотра,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цель направления,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предварительный диагноз,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647" y="584791"/>
            <a:ext cx="78361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объем оказанной медицинской помощи,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подпись медицинского работника, выдавшего справку, с расшифровкой подписи.</a:t>
            </a:r>
          </a:p>
          <a:p>
            <a:r>
              <a:rPr lang="ru-RU" sz="3200" b="1" dirty="0" smtClean="0">
                <a:cs typeface="Times New Roman" pitchFamily="18" charset="0"/>
              </a:rPr>
              <a:t>Медицинская организация обеспечивает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учет всех выданных справок.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953" y="627321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b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lvl="0"/>
            <a:endParaRPr lang="ru-RU" b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lvl="0"/>
            <a:endParaRPr lang="ru-RU" b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576233" y="205601"/>
            <a:ext cx="8208962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FFFF00"/>
                </a:solidFill>
                <a:cs typeface="Times New Roman" pitchFamily="18" charset="0"/>
              </a:rPr>
              <a:t>Стандарт оснащения кабинета для проведения предрейсовых и послерейсовых медицинских осмотров </a:t>
            </a:r>
          </a:p>
          <a:p>
            <a:pPr>
              <a:spcBef>
                <a:spcPct val="50000"/>
              </a:spcBef>
            </a:pPr>
            <a:endParaRPr lang="ru-RU" b="1" dirty="0">
              <a:solidFill>
                <a:srgbClr val="000099"/>
              </a:solidFill>
              <a:latin typeface="+mj-lt"/>
            </a:endParaRPr>
          </a:p>
        </p:txBody>
      </p:sp>
      <p:graphicFrame>
        <p:nvGraphicFramePr>
          <p:cNvPr id="4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314563"/>
              </p:ext>
            </p:extLst>
          </p:nvPr>
        </p:nvGraphicFramePr>
        <p:xfrm>
          <a:off x="431770" y="1988286"/>
          <a:ext cx="8280400" cy="3326416"/>
        </p:xfrm>
        <a:graphic>
          <a:graphicData uri="http://schemas.openxmlformats.org/drawingml/2006/table">
            <a:tbl>
              <a:tblPr/>
              <a:tblGrid>
                <a:gridCol w="647700"/>
                <a:gridCol w="6048375"/>
                <a:gridCol w="1584325"/>
              </a:tblGrid>
              <a:tr h="1074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Наименование оборудования (оснащения)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Кол-во, шт.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4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Рабочее место медицинского работника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9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Термометр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9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Секундомер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749" y="489098"/>
            <a:ext cx="819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39750" y="549275"/>
            <a:ext cx="8135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5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046608"/>
              </p:ext>
            </p:extLst>
          </p:nvPr>
        </p:nvGraphicFramePr>
        <p:xfrm>
          <a:off x="468313" y="404813"/>
          <a:ext cx="8207375" cy="4951095"/>
        </p:xfrm>
        <a:graphic>
          <a:graphicData uri="http://schemas.openxmlformats.org/drawingml/2006/table">
            <a:tbl>
              <a:tblPr/>
              <a:tblGrid>
                <a:gridCol w="709612"/>
                <a:gridCol w="6203950"/>
                <a:gridCol w="1293813"/>
              </a:tblGrid>
              <a:tr h="866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Фонендоскоп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Неврологический молоточек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Прибор для определения паров спирта в выдыхаемом воздухе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Алкометр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9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Скрининг система для определения наркотических средств в моче </a:t>
                      </a:r>
                    </a:p>
                    <a:p>
                      <a:endParaRPr kumimoji="0" lang="ru-RU" sz="3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  <a:p>
                      <a:endParaRPr kumimoji="0" lang="ru-RU" sz="3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48"/>
          <p:cNvSpPr txBox="1">
            <a:spLocks noChangeArrowheads="1"/>
          </p:cNvSpPr>
          <p:nvPr/>
        </p:nvSpPr>
        <p:spPr bwMode="auto">
          <a:xfrm>
            <a:off x="411163" y="4859338"/>
            <a:ext cx="81930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8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423" y="542260"/>
            <a:ext cx="7995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 том числе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алкогольного,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наркотического или иного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токсического опьянения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остаточных явлений такого опьянения;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9673" y="572655"/>
            <a:ext cx="7998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4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386204"/>
              </p:ext>
            </p:extLst>
          </p:nvPr>
        </p:nvGraphicFramePr>
        <p:xfrm>
          <a:off x="250825" y="260350"/>
          <a:ext cx="8678893" cy="5425440"/>
        </p:xfrm>
        <a:graphic>
          <a:graphicData uri="http://schemas.openxmlformats.org/drawingml/2006/table">
            <a:tbl>
              <a:tblPr/>
              <a:tblGrid>
                <a:gridCol w="1042645"/>
                <a:gridCol w="6688108"/>
                <a:gridCol w="948140"/>
              </a:tblGrid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Шпатели медицинские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Столик для медицинского оборудования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Кушетка медицинская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Оргтехника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Сумка с набором медикаментов для оказания неотложной медицинской помощи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Набор для взятия биологических сред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079" y="170121"/>
            <a:ext cx="8633637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itchFamily="18" charset="0"/>
              </a:rPr>
              <a:t>(наименование медицинской организации)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ЗАКЛЮЧЕНИЕ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по результатам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предсменного, предрейсового, послесменного, послерейсового медицинского осмотра  №</a:t>
            </a:r>
          </a:p>
          <a:p>
            <a:r>
              <a:rPr lang="ru-RU" sz="2800" b="1" dirty="0" smtClean="0">
                <a:cs typeface="Times New Roman" pitchFamily="18" charset="0"/>
              </a:rPr>
              <a:t>Дата и время проведения _________________</a:t>
            </a:r>
          </a:p>
          <a:p>
            <a:r>
              <a:rPr lang="ru-RU" sz="2800" b="1" dirty="0" smtClean="0">
                <a:cs typeface="Times New Roman" pitchFamily="18" charset="0"/>
              </a:rPr>
              <a:t>1.Фамилия______________________________</a:t>
            </a:r>
          </a:p>
          <a:p>
            <a:r>
              <a:rPr lang="ru-RU" sz="2800" b="1" dirty="0" smtClean="0">
                <a:cs typeface="Times New Roman" pitchFamily="18" charset="0"/>
              </a:rPr>
              <a:t>2. Имя _________________________________</a:t>
            </a:r>
          </a:p>
          <a:p>
            <a:r>
              <a:rPr lang="ru-RU" sz="2800" b="1" dirty="0" smtClean="0">
                <a:cs typeface="Times New Roman" pitchFamily="18" charset="0"/>
              </a:rPr>
              <a:t>3. Отчество (при наличии)________________</a:t>
            </a:r>
          </a:p>
          <a:p>
            <a:r>
              <a:rPr lang="ru-RU" sz="2800" b="1" dirty="0" smtClean="0">
                <a:cs typeface="Times New Roman" pitchFamily="18" charset="0"/>
              </a:rPr>
              <a:t>4. Дата рождения "__" __________ ____ г.</a:t>
            </a:r>
          </a:p>
          <a:p>
            <a:r>
              <a:rPr lang="ru-RU" sz="2800" b="1" dirty="0" smtClean="0">
                <a:cs typeface="Times New Roman" pitchFamily="18" charset="0"/>
              </a:rPr>
              <a:t>5. Результат предсменного (предрейсового) медицинского осмотра: медицинские противопоказания выявлены/ не выявлены</a:t>
            </a:r>
          </a:p>
          <a:p>
            <a:r>
              <a:rPr lang="ru-RU" sz="2800" b="1" dirty="0" smtClean="0">
                <a:cs typeface="Times New Roman" pitchFamily="18" charset="0"/>
              </a:rPr>
              <a:t>Врач ___________________________ </a:t>
            </a:r>
          </a:p>
          <a:p>
            <a:r>
              <a:rPr lang="ru-RU" sz="2800" b="1" dirty="0" smtClean="0">
                <a:cs typeface="Times New Roman" pitchFamily="18" charset="0"/>
              </a:rPr>
              <a:t>(Ф.И.О., подпись)						 Печать медицинской     </a:t>
            </a:r>
          </a:p>
          <a:p>
            <a:r>
              <a:rPr lang="ru-RU" sz="2800" b="1" dirty="0" smtClean="0">
                <a:cs typeface="Times New Roman" pitchFamily="18" charset="0"/>
              </a:rPr>
              <a:t>												организации</a:t>
            </a:r>
            <a:endParaRPr lang="ru-RU" sz="2800" dirty="0" smtClean="0"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9673" y="1108364"/>
            <a:ext cx="8109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4997302"/>
            <a:ext cx="6916160" cy="155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11300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6297" y="202018"/>
            <a:ext cx="7301775" cy="4540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749" y="478465"/>
            <a:ext cx="795315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cs typeface="Times New Roman" pitchFamily="18" charset="0"/>
              </a:rPr>
              <a:t>5.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послесменные, послерейсовые медицинские осмотры, проводимые по окончании рабочего дня (смены, рейса)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целях: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выявления признаков воздействия вредных и (или) опасных производственных факторов рабочей среды и трудового процесса на состояние здоровья работников,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острого профессионального заболевания или отравления,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признаков алкогольного, наркотического или иного токсического опьянения.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465" y="627321"/>
            <a:ext cx="821896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16.04.2012 г № 291 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«О лицензировании медицинской деятельности </a:t>
            </a:r>
            <a:r>
              <a:rPr lang="ru-RU" sz="3200" b="1" dirty="0" smtClean="0">
                <a:cs typeface="Times New Roman" pitchFamily="18" charset="0"/>
              </a:rPr>
              <a:t>(за исключением указанной деятельности, осуществляемой медицинскими организациями и другими организациями, входящими в частную систему здравоохранения на территории инновационного центра «Сколково».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586" y="563526"/>
            <a:ext cx="803821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3200" b="1" dirty="0" smtClean="0"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altLang="ja-JP" sz="3600" b="1" dirty="0" smtClean="0">
                <a:solidFill>
                  <a:srgbClr val="FFFF00"/>
                </a:solidFill>
                <a:cs typeface="Times New Roman" pitchFamily="18" charset="0"/>
              </a:rPr>
              <a:t>от 11 марта 2013 г. № 121н</a:t>
            </a:r>
          </a:p>
          <a:p>
            <a:pPr algn="ctr"/>
            <a:r>
              <a:rPr lang="ru-RU" altLang="ja-JP" sz="3200" b="1" dirty="0" smtClean="0">
                <a:cs typeface="Times New Roman" pitchFamily="18" charset="0"/>
              </a:rPr>
              <a:t>«Об утверждении Требований к организации и выполнению работ (услуг) при оказании первичной медико-санитарной, специализированной (в том числе высокотехнологичной), скорой (в том числе скорой специализированной), паллиативной медицинской помощи, оказании медицинской помощи при санаторно-курортном лечении….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4158" y="627321"/>
            <a:ext cx="809137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Медицинские осмотры </a:t>
            </a:r>
          </a:p>
          <a:p>
            <a:pPr>
              <a:buClr>
                <a:schemeClr val="tx1"/>
              </a:buClr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(предрейсовые, послерейсовые)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Медицинские осмотры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(предсменные, послесменные)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367</TotalTime>
  <Words>1803</Words>
  <Application>Microsoft Office PowerPoint</Application>
  <PresentationFormat>Экран (4:3)</PresentationFormat>
  <Paragraphs>204</Paragraphs>
  <Slides>52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Евгений</cp:lastModifiedBy>
  <cp:revision>85</cp:revision>
  <dcterms:created xsi:type="dcterms:W3CDTF">2016-01-11T13:20:32Z</dcterms:created>
  <dcterms:modified xsi:type="dcterms:W3CDTF">2016-04-18T19:32:14Z</dcterms:modified>
</cp:coreProperties>
</file>